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2.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3.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30"/>
  </p:notesMasterIdLst>
  <p:handoutMasterIdLst>
    <p:handoutMasterId r:id="rId31"/>
  </p:handoutMasterIdLst>
  <p:sldIdLst>
    <p:sldId id="387" r:id="rId3"/>
    <p:sldId id="406" r:id="rId4"/>
    <p:sldId id="408" r:id="rId5"/>
    <p:sldId id="411" r:id="rId6"/>
    <p:sldId id="413" r:id="rId7"/>
    <p:sldId id="409" r:id="rId8"/>
    <p:sldId id="407" r:id="rId9"/>
    <p:sldId id="410" r:id="rId10"/>
    <p:sldId id="412" r:id="rId11"/>
    <p:sldId id="402" r:id="rId12"/>
    <p:sldId id="396" r:id="rId13"/>
    <p:sldId id="390" r:id="rId14"/>
    <p:sldId id="391" r:id="rId15"/>
    <p:sldId id="394" r:id="rId16"/>
    <p:sldId id="393" r:id="rId17"/>
    <p:sldId id="397" r:id="rId18"/>
    <p:sldId id="403" r:id="rId19"/>
    <p:sldId id="405" r:id="rId20"/>
    <p:sldId id="414" r:id="rId21"/>
    <p:sldId id="415" r:id="rId22"/>
    <p:sldId id="416" r:id="rId23"/>
    <p:sldId id="417" r:id="rId24"/>
    <p:sldId id="418" r:id="rId25"/>
    <p:sldId id="419" r:id="rId26"/>
    <p:sldId id="404" r:id="rId27"/>
    <p:sldId id="395" r:id="rId28"/>
    <p:sldId id="401" r:id="rId29"/>
  </p:sldIdLst>
  <p:sldSz cx="24384000" cy="13716000"/>
  <p:notesSz cx="6858000" cy="9144000"/>
  <p:embeddedFontLst>
    <p:embeddedFont>
      <p:font typeface="Daniel Black" pitchFamily="50" charset="0"/>
      <p:bold r:id="rId32"/>
    </p:embeddedFont>
    <p:embeddedFont>
      <p:font typeface="Adhesive Nr. Seven Banners" pitchFamily="2" charset="0"/>
      <p:regular r:id="rId33"/>
    </p:embeddedFont>
    <p:embeddedFont>
      <p:font typeface="Heavyweight" panose="00000400000000000000" pitchFamily="2" charset="0"/>
      <p:regular r:id="rId34"/>
    </p:embeddedFont>
    <p:embeddedFont>
      <p:font typeface="Veneer extras" panose="02000806000000000000" pitchFamily="50" charset="0"/>
      <p:regular r:id="rId35"/>
    </p:embeddedFont>
    <p:embeddedFont>
      <p:font typeface="Consolas" panose="020B0609020204030204" pitchFamily="49" charset="0"/>
      <p:regular r:id="rId36"/>
      <p:bold r:id="rId37"/>
      <p:italic r:id="rId38"/>
      <p:boldItalic r:id="rId39"/>
    </p:embeddedFont>
    <p:embeddedFont>
      <p:font typeface="Web Symbols" pitchFamily="50" charset="0"/>
      <p:regular r:id="rId40"/>
    </p:embeddedFont>
    <p:embeddedFont>
      <p:font typeface="nevis Bold" panose="02000800000000000000" pitchFamily="2" charset="0"/>
      <p:bold r:id="rId41"/>
    </p:embeddedFont>
    <p:embeddedFont>
      <p:font typeface="Entypo" pitchFamily="50" charset="0"/>
      <p:regular r:id="rId42"/>
    </p:embeddedFont>
    <p:embeddedFont>
      <p:font typeface="Nevis" panose="02000800000000000000" pitchFamily="2" charset="0"/>
      <p:bold r:id="rId43"/>
    </p:embeddedFont>
    <p:embeddedFont>
      <p:font typeface="Cambria Math" panose="02040503050406030204" pitchFamily="18" charset="0"/>
      <p:regular r:id="rId44"/>
    </p:embeddedFont>
    <p:embeddedFont>
      <p:font typeface="Calibri" panose="020F0502020204030204" pitchFamily="34" charset="0"/>
      <p:regular r:id="rId45"/>
      <p:bold r:id="rId46"/>
      <p:italic r:id="rId47"/>
      <p:boldItalic r:id="rId48"/>
    </p:embeddedFont>
    <p:embeddedFont>
      <p:font typeface="Veneer extras" panose="02000806000000000000" pitchFamily="50" charset="0"/>
      <p:regular r:id="rId35"/>
    </p:embeddedFont>
    <p:embeddedFont>
      <p:font typeface="Roboto" panose="02000000000000000000" pitchFamily="2" charset="0"/>
      <p:regular r:id="rId49"/>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F53"/>
    <a:srgbClr val="FFFFFF"/>
    <a:srgbClr val="525656"/>
    <a:srgbClr val="0A1C6C"/>
    <a:srgbClr val="2C2C2C"/>
    <a:srgbClr val="141313"/>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73" autoAdjust="0"/>
    <p:restoredTop sz="96433" autoAdjust="0"/>
  </p:normalViewPr>
  <p:slideViewPr>
    <p:cSldViewPr showGuides="1">
      <p:cViewPr varScale="1">
        <p:scale>
          <a:sx n="51" d="100"/>
          <a:sy n="51" d="100"/>
        </p:scale>
        <p:origin x="36" y="132"/>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75959920"/>
        <c:axId val="37596070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75959920"/>
        <c:scaling>
          <c:orientation val="minMax"/>
        </c:scaling>
        <c:delete val="1"/>
        <c:axPos val="b"/>
        <c:numFmt formatCode="General" sourceLinked="0"/>
        <c:majorTickMark val="in"/>
        <c:minorTickMark val="none"/>
        <c:tickLblPos val="nextTo"/>
        <c:crossAx val="375960704"/>
        <c:crosses val="autoZero"/>
        <c:auto val="1"/>
        <c:lblAlgn val="ctr"/>
        <c:lblOffset val="100"/>
        <c:tickLblSkip val="1"/>
        <c:tickMarkSkip val="1"/>
        <c:noMultiLvlLbl val="0"/>
      </c:catAx>
      <c:valAx>
        <c:axId val="37596070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7595992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75962272"/>
        <c:axId val="37596266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75962272"/>
        <c:scaling>
          <c:orientation val="minMax"/>
        </c:scaling>
        <c:delete val="1"/>
        <c:axPos val="b"/>
        <c:numFmt formatCode="General" sourceLinked="0"/>
        <c:majorTickMark val="in"/>
        <c:minorTickMark val="none"/>
        <c:tickLblPos val="nextTo"/>
        <c:crossAx val="375962664"/>
        <c:crosses val="autoZero"/>
        <c:auto val="1"/>
        <c:lblAlgn val="ctr"/>
        <c:lblOffset val="100"/>
        <c:tickLblSkip val="1"/>
        <c:tickMarkSkip val="1"/>
        <c:noMultiLvlLbl val="0"/>
      </c:catAx>
      <c:valAx>
        <c:axId val="37596266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7596227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75963840"/>
        <c:axId val="37596501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75963840"/>
        <c:scaling>
          <c:orientation val="minMax"/>
        </c:scaling>
        <c:delete val="1"/>
        <c:axPos val="b"/>
        <c:numFmt formatCode="General" sourceLinked="0"/>
        <c:majorTickMark val="in"/>
        <c:minorTickMark val="none"/>
        <c:tickLblPos val="nextTo"/>
        <c:crossAx val="375965016"/>
        <c:crosses val="autoZero"/>
        <c:auto val="1"/>
        <c:lblAlgn val="ctr"/>
        <c:lblOffset val="100"/>
        <c:tickLblSkip val="1"/>
        <c:tickMarkSkip val="1"/>
        <c:noMultiLvlLbl val="0"/>
      </c:catAx>
      <c:valAx>
        <c:axId val="37596501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7596384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3467984"/>
        <c:axId val="24346916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3467984"/>
        <c:scaling>
          <c:orientation val="minMax"/>
        </c:scaling>
        <c:delete val="1"/>
        <c:axPos val="b"/>
        <c:numFmt formatCode="General" sourceLinked="0"/>
        <c:majorTickMark val="in"/>
        <c:minorTickMark val="none"/>
        <c:tickLblPos val="nextTo"/>
        <c:crossAx val="243469160"/>
        <c:crosses val="autoZero"/>
        <c:auto val="1"/>
        <c:lblAlgn val="ctr"/>
        <c:lblOffset val="100"/>
        <c:tickLblSkip val="1"/>
        <c:tickMarkSkip val="1"/>
        <c:noMultiLvlLbl val="0"/>
      </c:catAx>
      <c:valAx>
        <c:axId val="24346916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346798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3469944"/>
        <c:axId val="24347033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3469944"/>
        <c:scaling>
          <c:orientation val="minMax"/>
        </c:scaling>
        <c:delete val="1"/>
        <c:axPos val="b"/>
        <c:numFmt formatCode="General" sourceLinked="0"/>
        <c:majorTickMark val="in"/>
        <c:minorTickMark val="none"/>
        <c:tickLblPos val="nextTo"/>
        <c:crossAx val="243470336"/>
        <c:crosses val="autoZero"/>
        <c:auto val="1"/>
        <c:lblAlgn val="ctr"/>
        <c:lblOffset val="100"/>
        <c:tickLblSkip val="1"/>
        <c:tickMarkSkip val="1"/>
        <c:noMultiLvlLbl val="0"/>
      </c:catAx>
      <c:valAx>
        <c:axId val="24347033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346994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3468768"/>
        <c:axId val="24346759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3468768"/>
        <c:scaling>
          <c:orientation val="minMax"/>
        </c:scaling>
        <c:delete val="1"/>
        <c:axPos val="b"/>
        <c:numFmt formatCode="General" sourceLinked="0"/>
        <c:majorTickMark val="in"/>
        <c:minorTickMark val="none"/>
        <c:tickLblPos val="nextTo"/>
        <c:crossAx val="243467592"/>
        <c:crosses val="autoZero"/>
        <c:auto val="1"/>
        <c:lblAlgn val="ctr"/>
        <c:lblOffset val="100"/>
        <c:tickLblSkip val="1"/>
        <c:tickMarkSkip val="1"/>
        <c:noMultiLvlLbl val="0"/>
      </c:catAx>
      <c:valAx>
        <c:axId val="24346759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346876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11/19/2014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11/19/2014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255171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1374962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FF up to 130+</a:t>
            </a:r>
            <a:r>
              <a:rPr lang="en-US" baseline="0" dirty="0" smtClean="0"/>
              <a:t> MB</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904981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Oval 30"/>
          <p:cNvSpPr/>
          <p:nvPr userDrawn="1"/>
        </p:nvSpPr>
        <p:spPr bwMode="auto">
          <a:xfrm>
            <a:off x="11162152" y="6909839"/>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32" name="Oval 31"/>
          <p:cNvSpPr/>
          <p:nvPr userDrawn="1"/>
        </p:nvSpPr>
        <p:spPr bwMode="auto">
          <a:xfrm>
            <a:off x="14928304" y="6909839"/>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Oval 32"/>
          <p:cNvSpPr/>
          <p:nvPr userDrawn="1"/>
        </p:nvSpPr>
        <p:spPr bwMode="auto">
          <a:xfrm>
            <a:off x="18672720" y="6909839"/>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8" name="Straight Connector 17"/>
          <p:cNvCxnSpPr/>
          <p:nvPr userDrawn="1"/>
        </p:nvCxnSpPr>
        <p:spPr bwMode="auto">
          <a:xfrm>
            <a:off x="11183888" y="6137920"/>
            <a:ext cx="10945216" cy="0"/>
          </a:xfrm>
          <a:prstGeom prst="line">
            <a:avLst/>
          </a:prstGeom>
          <a:solidFill>
            <a:srgbClr val="ECB100"/>
          </a:solidFill>
          <a:ln w="101600" cap="flat" cmpd="sng" algn="ctr">
            <a:solidFill>
              <a:srgbClr val="FFFFFF"/>
            </a:solidFill>
            <a:prstDash val="solid"/>
            <a:round/>
            <a:headEnd type="none" w="med" len="med"/>
            <a:tailEnd type="none" w="med" len="med"/>
          </a:ln>
          <a:effectLst/>
          <a:extLst/>
        </p:spPr>
      </p:cxnSp>
    </p:spTree>
    <p:extLst>
      <p:ext uri="{BB962C8B-B14F-4D97-AF65-F5344CB8AC3E}">
        <p14:creationId xmlns:p14="http://schemas.microsoft.com/office/powerpoint/2010/main" val="68471156"/>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7.png"/><Relationship Id="rId10" Type="http://schemas.openxmlformats.org/officeDocument/2006/relationships/image" Target="../media/image13.jpg"/><Relationship Id="rId4" Type="http://schemas.openxmlformats.org/officeDocument/2006/relationships/image" Target="../media/image5.png"/><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Performance Working Group</a:t>
            </a:r>
            <a:endParaRPr lang="en-US" dirty="0"/>
          </a:p>
        </p:txBody>
      </p:sp>
      <p:sp>
        <p:nvSpPr>
          <p:cNvPr id="6" name="Text Placeholder 5"/>
          <p:cNvSpPr>
            <a:spLocks noGrp="1"/>
          </p:cNvSpPr>
          <p:nvPr>
            <p:ph type="body" sz="quarter" idx="14"/>
          </p:nvPr>
        </p:nvSpPr>
        <p:spPr>
          <a:prstGeom prst="rect">
            <a:avLst/>
          </a:prstGeom>
        </p:spPr>
        <p:txBody>
          <a:bodyPr/>
          <a:lstStyle/>
          <a:p>
            <a:r>
              <a:rPr lang="en-US" dirty="0" smtClean="0"/>
              <a:t>THE MAIN TAKEAWAYS FROM THIS CHART</a:t>
            </a:r>
            <a:endParaRPr lang="en-US" dirty="0"/>
          </a:p>
        </p:txBody>
      </p:sp>
      <p:sp>
        <p:nvSpPr>
          <p:cNvPr id="7" name="Text Placeholder 6"/>
          <p:cNvSpPr>
            <a:spLocks noGrp="1"/>
          </p:cNvSpPr>
          <p:nvPr>
            <p:ph type="body" sz="quarter" idx="15"/>
          </p:nvPr>
        </p:nvSpPr>
        <p:spPr>
          <a:prstGeom prst="rect">
            <a:avLst/>
          </a:prstGeom>
        </p:spPr>
        <p:txBody>
          <a:bodyPr>
            <a:noAutofit/>
          </a:bodyPr>
          <a:lstStyle/>
          <a:p>
            <a:r>
              <a:rPr lang="en-US" sz="2800" dirty="0">
                <a:latin typeface="nevis Bold" panose="02000800000000000000" pitchFamily="2" charset="0"/>
              </a:rPr>
              <a:t>As you can see, this chart is broken into </a:t>
            </a:r>
            <a:r>
              <a:rPr lang="en-US" sz="2800" dirty="0" smtClean="0">
                <a:latin typeface="nevis Bold" panose="02000800000000000000" pitchFamily="2" charset="0"/>
              </a:rPr>
              <a:t>three </a:t>
            </a:r>
            <a:r>
              <a:rPr lang="en-US" sz="2800" dirty="0">
                <a:latin typeface="nevis Bold" panose="02000800000000000000" pitchFamily="2" charset="0"/>
              </a:rPr>
              <a:t>fabulous pieces of pie. </a:t>
            </a:r>
            <a:r>
              <a:rPr lang="en-US" sz="2800" dirty="0" smtClean="0">
                <a:latin typeface="nevis Bold" panose="02000800000000000000" pitchFamily="2" charset="0"/>
              </a:rPr>
              <a:t>With </a:t>
            </a:r>
            <a:r>
              <a:rPr lang="en-US" sz="2800" dirty="0">
                <a:latin typeface="nevis Bold" panose="02000800000000000000" pitchFamily="2" charset="0"/>
              </a:rPr>
              <a:t>this section here, you can tell your audience all about the data within this chart. What does it </a:t>
            </a:r>
            <a:r>
              <a:rPr lang="en-US" sz="2800" dirty="0" smtClean="0">
                <a:latin typeface="nevis Bold" panose="02000800000000000000" pitchFamily="2" charset="0"/>
              </a:rPr>
              <a:t/>
            </a:r>
            <a:br>
              <a:rPr lang="en-US" sz="2800" dirty="0" smtClean="0">
                <a:latin typeface="nevis Bold" panose="02000800000000000000" pitchFamily="2" charset="0"/>
              </a:rPr>
            </a:br>
            <a:r>
              <a:rPr lang="en-US" sz="2800" dirty="0" smtClean="0">
                <a:latin typeface="nevis Bold" panose="02000800000000000000" pitchFamily="2" charset="0"/>
              </a:rPr>
              <a:t>all </a:t>
            </a:r>
            <a:r>
              <a:rPr lang="en-US" sz="2800" dirty="0">
                <a:latin typeface="nevis Bold" panose="02000800000000000000" pitchFamily="2" charset="0"/>
              </a:rPr>
              <a:t>mean</a:t>
            </a:r>
            <a:r>
              <a:rPr lang="en-US" sz="2800" dirty="0" smtClean="0">
                <a:latin typeface="nevis Bold" panose="02000800000000000000" pitchFamily="2" charset="0"/>
              </a:rPr>
              <a:t>? Look at the notes below!</a:t>
            </a:r>
            <a:endParaRPr lang="en-US" sz="2800" dirty="0">
              <a:latin typeface="nevis Bold" panose="02000800000000000000" pitchFamily="2" charset="0"/>
            </a:endParaRPr>
          </a:p>
        </p:txBody>
      </p:sp>
      <p:sp>
        <p:nvSpPr>
          <p:cNvPr id="10" name="Text Placeholder 9"/>
          <p:cNvSpPr>
            <a:spLocks noGrp="1"/>
          </p:cNvSpPr>
          <p:nvPr>
            <p:ph type="body" sz="quarter" idx="26"/>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a:t>
            </a:r>
            <a:r>
              <a:rPr lang="en-US" dirty="0" smtClean="0">
                <a:latin typeface="nevis Bold" panose="02000800000000000000" pitchFamily="2" charset="0"/>
              </a:rPr>
              <a:t>can really </a:t>
            </a:r>
            <a:r>
              <a:rPr lang="en-US" dirty="0">
                <a:latin typeface="nevis Bold" panose="02000800000000000000" pitchFamily="2" charset="0"/>
              </a:rPr>
              <a:t>understand its deep </a:t>
            </a:r>
            <a:r>
              <a:rPr lang="en-US" dirty="0" smtClean="0">
                <a:latin typeface="nevis Bold" panose="02000800000000000000" pitchFamily="2" charset="0"/>
              </a:rPr>
              <a:t>relevance &amp; meaning</a:t>
            </a:r>
            <a:endParaRPr lang="en-US" dirty="0">
              <a:latin typeface="nevis Bold" panose="02000800000000000000" pitchFamily="2" charset="0"/>
            </a:endParaRPr>
          </a:p>
          <a:p>
            <a:endParaRPr lang="en-US" dirty="0">
              <a:latin typeface="nevis Bold" panose="02000800000000000000" pitchFamily="2" charset="0"/>
            </a:endParaRPr>
          </a:p>
        </p:txBody>
      </p:sp>
      <p:sp>
        <p:nvSpPr>
          <p:cNvPr id="12" name="Text Placeholder 11"/>
          <p:cNvSpPr>
            <a:spLocks noGrp="1"/>
          </p:cNvSpPr>
          <p:nvPr>
            <p:ph type="body" sz="quarter" idx="28"/>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can really understand its deep relevance &amp; meaning</a:t>
            </a:r>
          </a:p>
          <a:p>
            <a:endParaRPr lang="en-US" dirty="0">
              <a:latin typeface="nevis Bold" panose="02000800000000000000" pitchFamily="2" charset="0"/>
            </a:endParaRPr>
          </a:p>
        </p:txBody>
      </p:sp>
      <p:sp>
        <p:nvSpPr>
          <p:cNvPr id="14" name="Text Placeholder 13"/>
          <p:cNvSpPr>
            <a:spLocks noGrp="1"/>
          </p:cNvSpPr>
          <p:nvPr>
            <p:ph type="body" sz="quarter" idx="30"/>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can really understand its deep relevance &amp; meaning</a:t>
            </a:r>
          </a:p>
          <a:p>
            <a:endParaRPr lang="en-US" dirty="0">
              <a:latin typeface="nevis Bold" panose="02000800000000000000" pitchFamily="2" charset="0"/>
            </a:endParaRPr>
          </a:p>
        </p:txBody>
      </p:sp>
      <p:sp>
        <p:nvSpPr>
          <p:cNvPr id="3" name="Text Placeholder 2"/>
          <p:cNvSpPr>
            <a:spLocks noGrp="1"/>
          </p:cNvSpPr>
          <p:nvPr>
            <p:ph type="body" sz="quarter" idx="31"/>
          </p:nvPr>
        </p:nvSpPr>
        <p:spPr>
          <a:prstGeom prst="rect">
            <a:avLst/>
          </a:prstGeom>
        </p:spPr>
        <p:txBody>
          <a:bodyPr/>
          <a:lstStyle/>
          <a:p>
            <a:r>
              <a:rPr lang="en-US" dirty="0" smtClean="0"/>
              <a:t>NAVIGATION</a:t>
            </a:r>
            <a:endParaRPr lang="en-US" dirty="0"/>
          </a:p>
        </p:txBody>
      </p:sp>
      <p:sp>
        <p:nvSpPr>
          <p:cNvPr id="11" name="Text Placeholder 10"/>
          <p:cNvSpPr>
            <a:spLocks noGrp="1"/>
          </p:cNvSpPr>
          <p:nvPr>
            <p:ph type="body" sz="quarter" idx="39"/>
          </p:nvPr>
        </p:nvSpPr>
        <p:spPr>
          <a:prstGeom prst="rect">
            <a:avLst/>
          </a:prstGeom>
        </p:spPr>
        <p:txBody>
          <a:bodyPr/>
          <a:lstStyle/>
          <a:p>
            <a:r>
              <a:rPr lang="en-US" dirty="0" smtClean="0"/>
              <a:t>USER</a:t>
            </a:r>
            <a:endParaRPr lang="en-US" dirty="0"/>
          </a:p>
        </p:txBody>
      </p:sp>
      <p:sp>
        <p:nvSpPr>
          <p:cNvPr id="13" name="Text Placeholder 12"/>
          <p:cNvSpPr>
            <a:spLocks noGrp="1"/>
          </p:cNvSpPr>
          <p:nvPr>
            <p:ph type="body" sz="quarter" idx="41"/>
          </p:nvPr>
        </p:nvSpPr>
        <p:spPr>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50" y="3113584"/>
            <a:ext cx="8954750" cy="4763165"/>
          </a:xfrm>
          <a:prstGeom prst="rect">
            <a:avLst/>
          </a:prstGeom>
        </p:spPr>
      </p:pic>
    </p:spTree>
    <p:extLst>
      <p:ext uri="{BB962C8B-B14F-4D97-AF65-F5344CB8AC3E}">
        <p14:creationId xmlns:p14="http://schemas.microsoft.com/office/powerpoint/2010/main" val="1754008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306673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normAutofit fontScale="85000" lnSpcReduction="10000"/>
          </a:bodyPr>
          <a:lstStyle/>
          <a:p>
            <a:r>
              <a:rPr lang="en-US" dirty="0" smtClean="0"/>
              <a:t>Too much data can be a problem</a:t>
            </a:r>
          </a:p>
          <a:p>
            <a:pPr lvl="1"/>
            <a:r>
              <a:rPr lang="en-US" dirty="0" smtClean="0"/>
              <a:t>Re-encode</a:t>
            </a:r>
          </a:p>
          <a:p>
            <a:pPr lvl="1"/>
            <a:r>
              <a:rPr lang="en-US" dirty="0" smtClean="0"/>
              <a:t>Split across beacons to get partial results</a:t>
            </a:r>
          </a:p>
          <a:p>
            <a:pPr lvl="1"/>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lvl="1"/>
            <a:r>
              <a:rPr lang="en-US" dirty="0" smtClean="0">
                <a:cs typeface="Consolas" panose="020B0609020204030204" pitchFamily="49" charset="0"/>
              </a:rPr>
              <a:t>Use DomString instead of FormData</a:t>
            </a:r>
          </a:p>
          <a:p>
            <a:pPr lvl="1"/>
            <a:r>
              <a:rPr lang="en-US" dirty="0" smtClean="0">
                <a:cs typeface="Consolas" panose="020B0609020204030204" pitchFamily="49" charset="0"/>
              </a:rPr>
              <a:t>Turn on Beacon in Chrome: </a:t>
            </a:r>
            <a:r>
              <a:rPr lang="en-US" dirty="0"/>
              <a:t>chrome://flags/#</a:t>
            </a:r>
            <a:r>
              <a:rPr lang="en-US" dirty="0" smtClean="0"/>
              <a:t>enable-experimental-web-platform-features (full in 39)</a:t>
            </a:r>
          </a:p>
          <a:p>
            <a:r>
              <a:rPr lang="en-US" dirty="0" smtClean="0"/>
              <a:t>Turn on Resource Timing in FF: about:config</a:t>
            </a:r>
            <a:r>
              <a:rPr lang="en-US" dirty="0"/>
              <a:t> </a:t>
            </a:r>
            <a:r>
              <a:rPr lang="en-US" dirty="0" smtClean="0"/>
              <a:t>dom.enable_resource_timing (full in 34)</a:t>
            </a:r>
          </a:p>
          <a:p>
            <a:r>
              <a:rPr lang="en-US" dirty="0" smtClean="0"/>
              <a:t>Chrome &amp; Opera limit to about 16KB. FF no limit it seems</a:t>
            </a:r>
          </a:p>
          <a:p>
            <a:r>
              <a:rPr lang="en-US" dirty="0" smtClean="0"/>
              <a:t>Helps to preserve log on Console and Network tabs</a:t>
            </a:r>
            <a:endParaRPr lang="en-US" dirty="0"/>
          </a:p>
        </p:txBody>
      </p:sp>
      <p:sp>
        <p:nvSpPr>
          <p:cNvPr id="38913" name="Rectangle 1"/>
          <p:cNvSpPr>
            <a:spLocks noGrp="1" noChangeArrowheads="1"/>
          </p:cNvSpPr>
          <p:nvPr>
            <p:ph type="title"/>
          </p:nvPr>
        </p:nvSpPr>
        <p:spPr/>
        <p:txBody>
          <a:bodyPr>
            <a:noAutofit/>
          </a:bodyPr>
          <a:lstStyle/>
          <a:p>
            <a:r>
              <a:rPr lang="en-US" dirty="0" smtClean="0"/>
              <a:t>YOUR BULLETED LIST</a:t>
            </a:r>
            <a:endParaRPr lang="en-US" dirty="0"/>
          </a:p>
        </p:txBody>
      </p:sp>
    </p:spTree>
    <p:extLst>
      <p:ext uri="{BB962C8B-B14F-4D97-AF65-F5344CB8AC3E}">
        <p14:creationId xmlns:p14="http://schemas.microsoft.com/office/powerpoint/2010/main" val="1736893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mc:Choice xmlns:a14="http://schemas.microsoft.com/office/drawing/2010/main" Requires="a14">
          <p:sp>
            <p:nvSpPr>
              <p:cNvPr id="7" name="Rectangle 6"/>
              <p:cNvSpPr/>
              <p:nvPr/>
            </p:nvSpPr>
            <p:spPr>
              <a:xfrm>
                <a:off x="8551798" y="5129808"/>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p:sp>
            <p:nvSpPr>
              <p:cNvPr id="7" name="Rectangle 6"/>
              <p:cNvSpPr>
                <a:spLocks noRot="1" noChangeAspect="1" noMove="1" noResize="1" noEditPoints="1" noAdjustHandles="1" noChangeArrowheads="1" noChangeShapeType="1" noTextEdit="1"/>
              </p:cNvSpPr>
              <p:nvPr/>
            </p:nvSpPr>
            <p:spPr>
              <a:xfrm>
                <a:off x="8551798" y="5129808"/>
                <a:ext cx="5224378" cy="218765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9722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0247784" y="4553744"/>
            <a:ext cx="5322429"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0247784" y="4553744"/>
            <a:ext cx="5322429"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8969" y="2147852"/>
            <a:ext cx="20378167" cy="12095619"/>
          </a:xfrm>
          <a:prstGeom prst="rect">
            <a:avLst/>
          </a:prstGeom>
          <a:noFill/>
        </p:spPr>
        <p:txBody>
          <a:bodyPr wrap="square" rtlCol="0">
            <a:spAutoFit/>
          </a:bodyPr>
          <a:lstStyle/>
          <a:p>
            <a:r>
              <a:rPr lang="en-US" sz="26000" dirty="0" smtClean="0">
                <a:solidFill>
                  <a:schemeClr val="bg1"/>
                </a:solidFill>
                <a:latin typeface="Heavyweight"/>
                <a:cs typeface="Heavyweight"/>
              </a:rPr>
              <a:t>fresh blueberries</a:t>
            </a:r>
          </a:p>
          <a:p>
            <a:endParaRPr lang="en-US" sz="26000" dirty="0">
              <a:solidFill>
                <a:schemeClr val="bg1"/>
              </a:solidFill>
              <a:latin typeface="Langdon"/>
              <a:cs typeface="Langdon"/>
            </a:endParaRPr>
          </a:p>
        </p:txBody>
      </p:sp>
      <p:pic>
        <p:nvPicPr>
          <p:cNvPr id="11" name="Picture 10"/>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9401"/>
          <a:stretch/>
        </p:blipFill>
        <p:spPr>
          <a:xfrm>
            <a:off x="1894856" y="2969568"/>
            <a:ext cx="8837921" cy="4648849"/>
          </a:xfrm>
          <a:prstGeom prst="rect">
            <a:avLst/>
          </a:prstGeom>
          <a:effectLst>
            <a:innerShdw blurRad="63500" dist="88900" dir="16200000">
              <a:prstClr val="black">
                <a:alpha val="50000"/>
              </a:prstClr>
            </a:innerShdw>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5857" y="715611"/>
            <a:ext cx="3258005" cy="72876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969" y="7618417"/>
            <a:ext cx="8954750" cy="47631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7832" y="7731134"/>
            <a:ext cx="8954750" cy="476316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38927" y="2745216"/>
            <a:ext cx="5081875" cy="198193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7832" y="5199936"/>
            <a:ext cx="4624506" cy="1738001"/>
          </a:xfrm>
          <a:prstGeom prst="rect">
            <a:avLst/>
          </a:prstGeom>
        </p:spPr>
      </p:pic>
    </p:spTree>
    <p:extLst>
      <p:ext uri="{BB962C8B-B14F-4D97-AF65-F5344CB8AC3E}">
        <p14:creationId xmlns:p14="http://schemas.microsoft.com/office/powerpoint/2010/main" val="3088680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a:t>
            </a:r>
            <a:r>
              <a:rPr lang="en-US" dirty="0" smtClean="0"/>
              <a:t>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Title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388595"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a:t>
            </a:r>
            <a:r>
              <a:rPr lang="en-US" sz="4000" dirty="0" smtClean="0">
                <a:solidFill>
                  <a:schemeClr val="bg2"/>
                </a:solidFill>
                <a:latin typeface="Heavyweight" panose="00000400000000000000" pitchFamily="2" charset="0"/>
              </a:rPr>
              <a:t>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214574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a:t>
            </a:r>
            <a:r>
              <a:rPr lang="en-US" sz="4000" dirty="0" smtClean="0">
                <a:solidFill>
                  <a:schemeClr val="bg2"/>
                </a:solidFill>
                <a:latin typeface="Heavyweight" panose="00000400000000000000" pitchFamily="2" charset="0"/>
              </a:rPr>
              <a:t>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a:t>
            </a:r>
            <a:r>
              <a:rPr lang="en-US" sz="4000" dirty="0" smtClean="0">
                <a:solidFill>
                  <a:schemeClr val="bg2"/>
                </a:solidFill>
                <a:latin typeface="Heavyweight" panose="00000400000000000000" pitchFamily="2" charset="0"/>
              </a:rPr>
              <a:t>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a:t>
            </a:r>
            <a:r>
              <a:rPr lang="en-US" smtClean="0"/>
              <a:t>To XYZ?</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a:t>
            </a:r>
            <a:r>
              <a:rPr lang="en-US" sz="4000" dirty="0" smtClean="0">
                <a:solidFill>
                  <a:schemeClr val="bg2"/>
                </a:solidFill>
                <a:latin typeface="Heavyweight" panose="00000400000000000000" pitchFamily="2" charset="0"/>
              </a:rPr>
              <a:t>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19500</TotalTime>
  <Pages>0</Pages>
  <Words>1319</Words>
  <Characters>0</Characters>
  <Application>Microsoft Office PowerPoint</Application>
  <PresentationFormat>Custom</PresentationFormat>
  <Lines>0</Lines>
  <Paragraphs>461</Paragraphs>
  <Slides>27</Slides>
  <Notes>15</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27</vt:i4>
      </vt:variant>
    </vt:vector>
  </HeadingPairs>
  <TitlesOfParts>
    <vt:vector size="54" baseType="lpstr">
      <vt:lpstr>Lucida Grande</vt:lpstr>
      <vt:lpstr>Courier New</vt:lpstr>
      <vt:lpstr>Langdon</vt:lpstr>
      <vt:lpstr>Amatic SC Regular</vt:lpstr>
      <vt:lpstr>Daniel Black</vt:lpstr>
      <vt:lpstr>ヒラギノ角ゴ ProN W3</vt:lpstr>
      <vt:lpstr>Adhesive Nr. Seven Banners</vt:lpstr>
      <vt:lpstr>Heavyweight</vt:lpstr>
      <vt:lpstr>Novecento wide Book</vt:lpstr>
      <vt:lpstr>Wingdings</vt:lpstr>
      <vt:lpstr>Times New Roman</vt:lpstr>
      <vt:lpstr>Veneer extras</vt:lpstr>
      <vt:lpstr>Miso</vt:lpstr>
      <vt:lpstr>Consolas</vt:lpstr>
      <vt:lpstr>Web Symbols</vt:lpstr>
      <vt:lpstr>Gill Sans</vt:lpstr>
      <vt:lpstr>nevis Bold</vt:lpstr>
      <vt:lpstr>Entypo</vt:lpstr>
      <vt:lpstr>Nevis</vt:lpstr>
      <vt:lpstr>Amatic SC Bold</vt:lpstr>
      <vt:lpstr>Cambria Math</vt:lpstr>
      <vt:lpstr>Calibri</vt:lpstr>
      <vt:lpstr>ヒラギノ角ゴ ProN W6</vt:lpstr>
      <vt:lpstr>Veneer extras</vt:lpstr>
      <vt:lpstr>Roboto</vt:lpstr>
      <vt:lpstr>Title &amp; Subtitle </vt:lpstr>
      <vt:lpstr>No Heading Pages</vt:lpstr>
      <vt:lpstr>Tracking Real World Web Performance</vt:lpstr>
      <vt:lpstr>OODA Loop</vt:lpstr>
      <vt:lpstr>Metrics</vt:lpstr>
      <vt:lpstr>Time To First Byte</vt:lpstr>
      <vt:lpstr>Time To First Byte - details</vt:lpstr>
      <vt:lpstr>Time To Title</vt:lpstr>
      <vt:lpstr>Time To DomContentLoaded</vt:lpstr>
      <vt:lpstr>Time To Load</vt:lpstr>
      <vt:lpstr>Time To XYZ?</vt:lpstr>
      <vt:lpstr>REAL USER METRICS</vt:lpstr>
      <vt:lpstr>Web Performance Working Group</vt:lpstr>
      <vt:lpstr>Navigation Timing</vt:lpstr>
      <vt:lpstr>Navigation Timing</vt:lpstr>
      <vt:lpstr>Resource Timing</vt:lpstr>
      <vt:lpstr>Resource Timing</vt:lpstr>
      <vt:lpstr>YOUR BULLETED LIST</vt:lpstr>
      <vt:lpstr>SYNTHETIC TESTING</vt:lpstr>
      <vt:lpstr>WebPagetest Locations</vt:lpstr>
      <vt:lpstr>Speed Index</vt:lpstr>
      <vt:lpstr>Speed Index</vt:lpstr>
      <vt:lpstr>Speed Index</vt:lpstr>
      <vt:lpstr>Speed Index</vt:lpstr>
      <vt:lpstr>Speed Index</vt:lpstr>
      <vt:lpstr>Speed Index</vt:lpstr>
      <vt:lpstr>CONTINUOUS IMPROVEMENT</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 Of The Blue</dc:title>
  <dc:subject/>
  <dc:creator>Nik Molnar</dc:creator>
  <cp:keywords/>
  <dc:description/>
  <cp:lastModifiedBy>Nik Molnar</cp:lastModifiedBy>
  <cp:revision>963</cp:revision>
  <dcterms:modified xsi:type="dcterms:W3CDTF">2014-11-20T02:19:54Z</dcterms:modified>
</cp:coreProperties>
</file>